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71" r:id="rId2"/>
    <p:sldId id="397" r:id="rId3"/>
    <p:sldId id="396" r:id="rId4"/>
    <p:sldId id="395" r:id="rId5"/>
    <p:sldId id="270" r:id="rId6"/>
    <p:sldId id="347" r:id="rId7"/>
    <p:sldId id="377" r:id="rId8"/>
    <p:sldId id="376" r:id="rId9"/>
    <p:sldId id="386" r:id="rId10"/>
    <p:sldId id="391" r:id="rId11"/>
    <p:sldId id="398" r:id="rId12"/>
    <p:sldId id="393" r:id="rId13"/>
    <p:sldId id="383" r:id="rId14"/>
    <p:sldId id="389" r:id="rId15"/>
    <p:sldId id="387" r:id="rId16"/>
    <p:sldId id="390" r:id="rId17"/>
    <p:sldId id="394" r:id="rId18"/>
    <p:sldId id="365" r:id="rId19"/>
    <p:sldId id="356" r:id="rId20"/>
    <p:sldId id="373" r:id="rId2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5A5A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5387" autoAdjust="0"/>
  </p:normalViewPr>
  <p:slideViewPr>
    <p:cSldViewPr snapToGrid="0">
      <p:cViewPr varScale="1">
        <p:scale>
          <a:sx n="62" d="100"/>
          <a:sy n="62" d="100"/>
        </p:scale>
        <p:origin x="42" y="60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3B7E-F356-4973-84B6-1B2DF6CBB415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2F9A1-B8C3-4126-BBDE-0070D438ED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1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280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Writing Word Equations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reactants in the reaction and write them first, with plus signs between each one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Write an arrow at the end of the reactants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products in the reaction and write them after the arrow, with plus signs between each one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Copper carbonate decomposes into carbon dioxide and copper oxide when it is heated.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2" y="5009805"/>
            <a:ext cx="28034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i="1" dirty="0"/>
          </a:p>
          <a:p>
            <a:r>
              <a:rPr lang="en-AU" sz="2800" dirty="0"/>
              <a:t>Copper carbonate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86557" y="5009805"/>
            <a:ext cx="46510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i="1" dirty="0"/>
          </a:p>
          <a:p>
            <a:r>
              <a:rPr lang="en-AU" sz="2800" dirty="0"/>
              <a:t>Carbon dioxide + Copper oxide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8638" y="5440691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4208" r="12543"/>
          <a:stretch/>
        </p:blipFill>
        <p:spPr>
          <a:xfrm>
            <a:off x="8892972" y="1952422"/>
            <a:ext cx="3044105" cy="32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070646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Explain the difference between a balanced</a:t>
                      </a:r>
                      <a:r>
                        <a:rPr lang="en-AU" baseline="0" dirty="0"/>
                        <a:t> and an unbalanced equation.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6"/>
            <a:ext cx="9448800" cy="4204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Formula Equations</a:t>
            </a:r>
          </a:p>
          <a:p>
            <a:r>
              <a:rPr lang="en-AU" dirty="0"/>
              <a:t>When the number of atoms of each element are the </a:t>
            </a:r>
            <a:r>
              <a:rPr lang="en-AU" b="1" dirty="0"/>
              <a:t>not</a:t>
            </a:r>
            <a:r>
              <a:rPr lang="en-AU" dirty="0"/>
              <a:t> same before and after, the equation is </a:t>
            </a:r>
            <a:r>
              <a:rPr lang="en-AU" b="1" dirty="0"/>
              <a:t>unbalanced.</a:t>
            </a:r>
            <a:endParaRPr lang="en-AU" dirty="0"/>
          </a:p>
          <a:p>
            <a:r>
              <a:rPr lang="en-AU" dirty="0"/>
              <a:t>For example, the equation	</a:t>
            </a:r>
            <a:r>
              <a:rPr lang="en-AU" b="1" dirty="0"/>
              <a:t>H</a:t>
            </a:r>
            <a:r>
              <a:rPr lang="en-AU" b="1" baseline="-25000" dirty="0"/>
              <a:t>2</a:t>
            </a:r>
            <a:r>
              <a:rPr lang="en-AU" b="1" dirty="0"/>
              <a:t> + O</a:t>
            </a:r>
            <a:r>
              <a:rPr lang="en-AU" b="1" baseline="-25000" dirty="0"/>
              <a:t>2</a:t>
            </a:r>
            <a:r>
              <a:rPr lang="en-AU" b="1" dirty="0"/>
              <a:t> </a:t>
            </a:r>
            <a:r>
              <a:rPr lang="en-AU" b="1" dirty="0">
                <a:sym typeface="Wingdings" panose="05000000000000000000" pitchFamily="2" charset="2"/>
              </a:rPr>
              <a:t> H</a:t>
            </a:r>
            <a:r>
              <a:rPr lang="en-AU" b="1" baseline="-25000" dirty="0">
                <a:sym typeface="Wingdings" panose="05000000000000000000" pitchFamily="2" charset="2"/>
              </a:rPr>
              <a:t>2</a:t>
            </a:r>
            <a:r>
              <a:rPr lang="en-AU" b="1" dirty="0">
                <a:sym typeface="Wingdings" panose="05000000000000000000" pitchFamily="2" charset="2"/>
              </a:rPr>
              <a:t>O</a:t>
            </a:r>
            <a:r>
              <a:rPr lang="en-AU" baseline="-25000" dirty="0">
                <a:sym typeface="Wingdings" panose="05000000000000000000" pitchFamily="2" charset="2"/>
              </a:rPr>
              <a:t> </a:t>
            </a:r>
            <a:r>
              <a:rPr lang="en-AU" dirty="0">
                <a:sym typeface="Wingdings" panose="05000000000000000000" pitchFamily="2" charset="2"/>
              </a:rPr>
              <a:t>     is unbalanced.</a:t>
            </a:r>
          </a:p>
          <a:p>
            <a:endParaRPr lang="en-AU" dirty="0">
              <a:sym typeface="Wingdings" panose="05000000000000000000" pitchFamily="2" charset="2"/>
            </a:endParaRPr>
          </a:p>
          <a:p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There are two hydrogen atoms on each side, but two oxygen atoms on the reactants side and one oxygen atom on the products side.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20401"/>
              </p:ext>
            </p:extLst>
          </p:nvPr>
        </p:nvGraphicFramePr>
        <p:xfrm>
          <a:off x="9514800" y="147769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of the equations below is unbalanced? Explain your</a:t>
                      </a:r>
                      <a:r>
                        <a:rPr lang="en-AU" baseline="0" dirty="0"/>
                        <a:t>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894227" y="5255428"/>
            <a:ext cx="9120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/>
              <a:t>HCℓ + Mg </a:t>
            </a:r>
            <a:r>
              <a:rPr lang="en-AU" sz="3200" b="1" dirty="0">
                <a:sym typeface="Wingdings" panose="05000000000000000000" pitchFamily="2" charset="2"/>
              </a:rPr>
              <a:t> </a:t>
            </a:r>
            <a:r>
              <a:rPr lang="en-AU" sz="3200" b="1" dirty="0" err="1">
                <a:sym typeface="Wingdings" panose="05000000000000000000" pitchFamily="2" charset="2"/>
              </a:rPr>
              <a:t>MgC</a:t>
            </a:r>
            <a:r>
              <a:rPr lang="en-AU" sz="3200" b="1" dirty="0"/>
              <a:t>ℓ</a:t>
            </a:r>
            <a:r>
              <a:rPr lang="en-AU" sz="3200" b="1" baseline="-25000" dirty="0">
                <a:sym typeface="Wingdings" panose="05000000000000000000" pitchFamily="2" charset="2"/>
              </a:rPr>
              <a:t>2</a:t>
            </a:r>
            <a:r>
              <a:rPr lang="en-AU" sz="3200" b="1" dirty="0">
                <a:sym typeface="Wingdings" panose="05000000000000000000" pitchFamily="2" charset="2"/>
              </a:rPr>
              <a:t> + H</a:t>
            </a:r>
            <a:r>
              <a:rPr lang="en-AU" sz="3200" b="1" baseline="-25000" dirty="0">
                <a:sym typeface="Wingdings" panose="05000000000000000000" pitchFamily="2" charset="2"/>
              </a:rPr>
              <a:t>2</a:t>
            </a:r>
            <a:r>
              <a:rPr lang="en-AU" sz="3200" b="1" dirty="0">
                <a:sym typeface="Wingdings" panose="05000000000000000000" pitchFamily="2" charset="2"/>
              </a:rPr>
              <a:t>		CuCO</a:t>
            </a:r>
            <a:r>
              <a:rPr lang="en-AU" sz="3200" b="1" baseline="-25000" dirty="0">
                <a:sym typeface="Wingdings" panose="05000000000000000000" pitchFamily="2" charset="2"/>
              </a:rPr>
              <a:t>3</a:t>
            </a:r>
            <a:r>
              <a:rPr lang="en-AU" sz="3200" b="1" dirty="0">
                <a:sym typeface="Wingdings" panose="05000000000000000000" pitchFamily="2" charset="2"/>
              </a:rPr>
              <a:t>  CuO + CO</a:t>
            </a:r>
            <a:r>
              <a:rPr lang="en-AU" sz="3200" b="1" baseline="-25000" dirty="0">
                <a:sym typeface="Wingdings" panose="05000000000000000000" pitchFamily="2" charset="2"/>
              </a:rPr>
              <a:t>2</a:t>
            </a:r>
            <a:endParaRPr lang="en-AU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5234" r="21474" b="39336"/>
          <a:stretch/>
        </p:blipFill>
        <p:spPr>
          <a:xfrm>
            <a:off x="3372560" y="2556730"/>
            <a:ext cx="4652323" cy="10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910686" y="3501267"/>
            <a:ext cx="362921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can we make an</a:t>
                      </a:r>
                      <a:r>
                        <a:rPr lang="en-AU" baseline="0" dirty="0"/>
                        <a:t> equation balanced?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514800" cy="5006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Balancing Formula Equations</a:t>
            </a:r>
          </a:p>
          <a:p>
            <a:r>
              <a:rPr lang="en-AU" dirty="0"/>
              <a:t>To balance an equation, a number is written before one or more chemical formulae.</a:t>
            </a:r>
          </a:p>
          <a:p>
            <a:r>
              <a:rPr lang="en-AU" dirty="0"/>
              <a:t>This is called a coefficient.</a:t>
            </a:r>
          </a:p>
          <a:p>
            <a:r>
              <a:rPr lang="en-AU" dirty="0"/>
              <a:t>The coefficient shows how much of each substance is needed.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		</a:t>
            </a:r>
            <a:r>
              <a:rPr lang="en-AU" b="1" dirty="0"/>
              <a:t> 2 </a:t>
            </a:r>
            <a:r>
              <a:rPr lang="en-AU" dirty="0"/>
              <a:t>HCℓ + Mg </a:t>
            </a: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 err="1">
                <a:sym typeface="Wingdings" panose="05000000000000000000" pitchFamily="2" charset="2"/>
              </a:rPr>
              <a:t>MgC</a:t>
            </a:r>
            <a:r>
              <a:rPr lang="en-AU" dirty="0">
                <a:sym typeface="Wingdings" panose="05000000000000000000" pitchFamily="2" charset="2"/>
              </a:rPr>
              <a:t>ℓ</a:t>
            </a:r>
            <a:r>
              <a:rPr lang="en-AU" baseline="-25000" dirty="0">
                <a:sym typeface="Wingdings" panose="05000000000000000000" pitchFamily="2" charset="2"/>
              </a:rPr>
              <a:t>2</a:t>
            </a:r>
            <a:r>
              <a:rPr lang="en-AU" dirty="0">
                <a:sym typeface="Wingdings" panose="05000000000000000000" pitchFamily="2" charset="2"/>
              </a:rPr>
              <a:t> + H</a:t>
            </a:r>
            <a:r>
              <a:rPr lang="en-AU" baseline="-25000" dirty="0">
                <a:sym typeface="Wingdings" panose="05000000000000000000" pitchFamily="2" charset="2"/>
              </a:rPr>
              <a:t>2 </a:t>
            </a:r>
            <a:endParaRPr lang="en-AU" dirty="0"/>
          </a:p>
          <a:p>
            <a:r>
              <a:rPr lang="en-AU" dirty="0"/>
              <a:t>The coefficient in front of HCℓ means there are 2 HCℓ molecules for each magnesium atom.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9514800" y="1325864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a coefficient</a:t>
                      </a:r>
                      <a:r>
                        <a:rPr lang="en-AU" baseline="0" dirty="0"/>
                        <a:t> show?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020844" y="5255428"/>
            <a:ext cx="3042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>
                <a:sym typeface="Wingdings" panose="05000000000000000000" pitchFamily="2" charset="2"/>
              </a:rPr>
              <a:t>2H</a:t>
            </a:r>
            <a:r>
              <a:rPr lang="en-AU" sz="3200" b="1" baseline="-25000" dirty="0">
                <a:sym typeface="Wingdings" panose="05000000000000000000" pitchFamily="2" charset="2"/>
              </a:rPr>
              <a:t>2 </a:t>
            </a:r>
            <a:r>
              <a:rPr lang="en-AU" sz="3200" b="1" dirty="0">
                <a:sym typeface="Wingdings" panose="05000000000000000000" pitchFamily="2" charset="2"/>
              </a:rPr>
              <a:t>+ O</a:t>
            </a:r>
            <a:r>
              <a:rPr lang="en-AU" sz="3200" b="1" baseline="-25000" dirty="0">
                <a:sym typeface="Wingdings" panose="05000000000000000000" pitchFamily="2" charset="2"/>
              </a:rPr>
              <a:t>2</a:t>
            </a:r>
            <a:r>
              <a:rPr lang="en-AU" sz="3200" b="1" dirty="0">
                <a:sym typeface="Wingdings" panose="05000000000000000000" pitchFamily="2" charset="2"/>
              </a:rPr>
              <a:t>  2H</a:t>
            </a:r>
            <a:r>
              <a:rPr lang="en-AU" sz="3200" b="1" baseline="-25000" dirty="0">
                <a:sym typeface="Wingdings" panose="05000000000000000000" pitchFamily="2" charset="2"/>
              </a:rPr>
              <a:t>2</a:t>
            </a:r>
            <a:r>
              <a:rPr lang="en-AU" sz="3200" b="1" dirty="0">
                <a:sym typeface="Wingdings" panose="05000000000000000000" pitchFamily="2" charset="2"/>
              </a:rPr>
              <a:t>O</a:t>
            </a:r>
            <a:endParaRPr lang="en-AU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57087"/>
              </p:ext>
            </p:extLst>
          </p:nvPr>
        </p:nvGraphicFramePr>
        <p:xfrm>
          <a:off x="9514800" y="2583328"/>
          <a:ext cx="2605964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Rewrite the equation at the bottom</a:t>
                      </a:r>
                      <a:r>
                        <a:rPr lang="en-AU" baseline="0" dirty="0"/>
                        <a:t> of the slide. Put a circle around the coefficients and a box around the subscripts.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5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uiExpand="1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486507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a coefficient</a:t>
                      </a:r>
                      <a:r>
                        <a:rPr lang="en-AU" baseline="0" dirty="0"/>
                        <a:t> do?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6"/>
            <a:ext cx="9448800" cy="4963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Balancing Formula Equations</a:t>
            </a:r>
          </a:p>
          <a:p>
            <a:r>
              <a:rPr lang="en-AU" dirty="0"/>
              <a:t>The coefficient </a:t>
            </a:r>
            <a:r>
              <a:rPr lang="en-AU" b="1" dirty="0"/>
              <a:t>multiplies</a:t>
            </a:r>
            <a:r>
              <a:rPr lang="en-AU" dirty="0"/>
              <a:t> </a:t>
            </a:r>
            <a:r>
              <a:rPr lang="en-AU" u="sng" dirty="0"/>
              <a:t>all</a:t>
            </a:r>
            <a:r>
              <a:rPr lang="en-AU" dirty="0"/>
              <a:t> the atoms in the substance by that number.</a:t>
            </a:r>
          </a:p>
          <a:p>
            <a:pPr marL="0" indent="0">
              <a:buNone/>
            </a:pPr>
            <a:r>
              <a:rPr lang="en-AU" b="1" dirty="0"/>
              <a:t>		2HCℓ + Mg </a:t>
            </a:r>
            <a:r>
              <a:rPr lang="en-AU" b="1" dirty="0">
                <a:sym typeface="Wingdings" panose="05000000000000000000" pitchFamily="2" charset="2"/>
              </a:rPr>
              <a:t> </a:t>
            </a:r>
            <a:r>
              <a:rPr lang="en-AU" b="1" dirty="0" err="1">
                <a:sym typeface="Wingdings" panose="05000000000000000000" pitchFamily="2" charset="2"/>
              </a:rPr>
              <a:t>MgC</a:t>
            </a:r>
            <a:r>
              <a:rPr lang="en-AU" b="1" dirty="0"/>
              <a:t>ℓ</a:t>
            </a:r>
            <a:r>
              <a:rPr lang="en-AU" b="1" baseline="-25000" dirty="0">
                <a:sym typeface="Wingdings" panose="05000000000000000000" pitchFamily="2" charset="2"/>
              </a:rPr>
              <a:t>2</a:t>
            </a:r>
            <a:r>
              <a:rPr lang="en-AU" b="1" dirty="0">
                <a:sym typeface="Wingdings" panose="05000000000000000000" pitchFamily="2" charset="2"/>
              </a:rPr>
              <a:t> + H</a:t>
            </a:r>
            <a:r>
              <a:rPr lang="en-AU" b="1" baseline="-25000" dirty="0">
                <a:sym typeface="Wingdings" panose="05000000000000000000" pitchFamily="2" charset="2"/>
              </a:rPr>
              <a:t>2</a:t>
            </a:r>
          </a:p>
          <a:p>
            <a:r>
              <a:rPr lang="en-AU" dirty="0"/>
              <a:t>The 2 in front of the HCℓ means there are now 2 hydrogen atoms and 2 chlorine atoms on the reactants side of the equation.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614572"/>
              </p:ext>
            </p:extLst>
          </p:nvPr>
        </p:nvGraphicFramePr>
        <p:xfrm>
          <a:off x="9514800" y="1325864"/>
          <a:ext cx="2605964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many atoms of hydrogen are on the right </a:t>
                      </a:r>
                      <a:r>
                        <a:rPr lang="en-AU" baseline="0" dirty="0"/>
                        <a:t>side of the equation below?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9077943" y="4796466"/>
            <a:ext cx="3042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>
                <a:sym typeface="Wingdings" panose="05000000000000000000" pitchFamily="2" charset="2"/>
              </a:rPr>
              <a:t>2H</a:t>
            </a:r>
            <a:r>
              <a:rPr lang="en-AU" sz="3200" b="1" baseline="-25000" dirty="0">
                <a:sym typeface="Wingdings" panose="05000000000000000000" pitchFamily="2" charset="2"/>
              </a:rPr>
              <a:t>2 </a:t>
            </a:r>
            <a:r>
              <a:rPr lang="en-AU" sz="3200" b="1" dirty="0">
                <a:sym typeface="Wingdings" panose="05000000000000000000" pitchFamily="2" charset="2"/>
              </a:rPr>
              <a:t>+ O</a:t>
            </a:r>
            <a:r>
              <a:rPr lang="en-AU" sz="3200" b="1" baseline="-25000" dirty="0">
                <a:sym typeface="Wingdings" panose="05000000000000000000" pitchFamily="2" charset="2"/>
              </a:rPr>
              <a:t>2</a:t>
            </a:r>
            <a:r>
              <a:rPr lang="en-AU" sz="3200" b="1" dirty="0">
                <a:sym typeface="Wingdings" panose="05000000000000000000" pitchFamily="2" charset="2"/>
              </a:rPr>
              <a:t>  2H</a:t>
            </a:r>
            <a:r>
              <a:rPr lang="en-AU" sz="3200" b="1" baseline="-25000" dirty="0">
                <a:sym typeface="Wingdings" panose="05000000000000000000" pitchFamily="2" charset="2"/>
              </a:rPr>
              <a:t>2</a:t>
            </a:r>
            <a:r>
              <a:rPr lang="en-AU" sz="3200" b="1" dirty="0">
                <a:sym typeface="Wingdings" panose="05000000000000000000" pitchFamily="2" charset="2"/>
              </a:rPr>
              <a:t>O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821140"/>
              </p:ext>
            </p:extLst>
          </p:nvPr>
        </p:nvGraphicFramePr>
        <p:xfrm>
          <a:off x="9514800" y="3131968"/>
          <a:ext cx="2605964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many atoms of oxygen are on the right </a:t>
                      </a:r>
                      <a:r>
                        <a:rPr lang="en-AU" baseline="0" dirty="0"/>
                        <a:t>side of the equation below?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46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925870" y="4809171"/>
            <a:ext cx="1137318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Balancing Formula Equations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Continue until all elements have equal numbers.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2305" y="3727574"/>
            <a:ext cx="5113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Copper + Oxygen </a:t>
            </a:r>
            <a:r>
              <a:rPr lang="en-AU" sz="2800" dirty="0">
                <a:sym typeface="Wingdings" panose="05000000000000000000" pitchFamily="2" charset="2"/>
              </a:rPr>
              <a:t> Copper oxide</a:t>
            </a:r>
          </a:p>
          <a:p>
            <a:r>
              <a:rPr lang="en-AU" sz="2800" dirty="0">
                <a:sym typeface="Wingdings" panose="05000000000000000000" pitchFamily="2" charset="2"/>
              </a:rPr>
              <a:t> 	 Cu   +   O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r>
              <a:rPr lang="en-AU" sz="2800" dirty="0">
                <a:sym typeface="Wingdings" panose="05000000000000000000" pitchFamily="2" charset="2"/>
              </a:rPr>
              <a:t>      </a:t>
            </a:r>
            <a:r>
              <a:rPr lang="en-AU" sz="2800" dirty="0" err="1">
                <a:sym typeface="Wingdings" panose="05000000000000000000" pitchFamily="2" charset="2"/>
              </a:rPr>
              <a:t>CuO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917866" y="529411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951986" y="4824946"/>
            <a:ext cx="1111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Cu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O = 2</a:t>
            </a:r>
            <a:endParaRPr lang="en-AU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4855601" y="4803249"/>
            <a:ext cx="1399994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4855601" y="5300936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855601" y="4823883"/>
            <a:ext cx="10903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Cu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O = 1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71897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2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486399" y="538592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47250" y="4951366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62071" y="52479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8187" y="482388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33912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2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762141" y="4917887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03078" y="47904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39" y="4204627"/>
            <a:ext cx="52006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3" grpId="0" uiExpand="1" build="p"/>
      <p:bldP spid="15" grpId="0"/>
      <p:bldP spid="5" grpId="0" animBg="1"/>
      <p:bldP spid="5" grpId="1" animBg="1"/>
      <p:bldP spid="12" grpId="0"/>
      <p:bldP spid="24" grpId="0" animBg="1"/>
      <p:bldP spid="24" grpId="1" animBg="1"/>
      <p:bldP spid="19" grpId="0" animBg="1"/>
      <p:bldP spid="19" grpId="1" animBg="1"/>
      <p:bldP spid="14" grpId="0"/>
      <p:bldP spid="7" grpId="0"/>
      <p:bldP spid="21" grpId="0"/>
      <p:bldP spid="22" grpId="0"/>
      <p:bldP spid="25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Balancing Formula Equations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Continue until all elements have equal numbers.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810" y="3727574"/>
            <a:ext cx="7775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Hydrochloric acid + Zinc </a:t>
            </a:r>
            <a:r>
              <a:rPr lang="en-AU" sz="2800" dirty="0">
                <a:sym typeface="Wingdings" panose="05000000000000000000" pitchFamily="2" charset="2"/>
              </a:rPr>
              <a:t> Zinc chloride + Hydrogen</a:t>
            </a:r>
          </a:p>
          <a:p>
            <a:r>
              <a:rPr lang="en-AU" sz="2800" dirty="0">
                <a:sym typeface="Wingdings" panose="05000000000000000000" pitchFamily="2" charset="2"/>
              </a:rPr>
              <a:t> 		HCℓ   +   Zn      </a:t>
            </a:r>
            <a:r>
              <a:rPr lang="en-AU" sz="2800" dirty="0" err="1">
                <a:sym typeface="Wingdings" panose="05000000000000000000" pitchFamily="2" charset="2"/>
              </a:rPr>
              <a:t>ZnC</a:t>
            </a:r>
            <a:r>
              <a:rPr lang="en-AU" sz="2800" dirty="0">
                <a:sym typeface="Wingdings" panose="05000000000000000000" pitchFamily="2" charset="2"/>
              </a:rPr>
              <a:t>ℓ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r>
              <a:rPr lang="en-AU" sz="2800" dirty="0">
                <a:sym typeface="Wingdings" panose="05000000000000000000" pitchFamily="2" charset="2"/>
              </a:rPr>
              <a:t> + H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364923" y="4870049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412891" y="4824946"/>
            <a:ext cx="10823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H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Cℓ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Zn = 1</a:t>
            </a:r>
            <a:endParaRPr lang="en-AU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4302658" y="4876873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316506" y="4823883"/>
            <a:ext cx="10823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H = 2</a:t>
            </a:r>
          </a:p>
          <a:p>
            <a:r>
              <a:rPr lang="en-AU" sz="2800" dirty="0">
                <a:sym typeface="Wingdings" panose="05000000000000000000" pitchFamily="2" charset="2"/>
              </a:rPr>
              <a:t>Cℓ = 2</a:t>
            </a:r>
          </a:p>
          <a:p>
            <a:r>
              <a:rPr lang="en-AU" sz="2800" dirty="0">
                <a:sym typeface="Wingdings" panose="05000000000000000000" pitchFamily="2" charset="2"/>
              </a:rPr>
              <a:t>Zn = 1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726039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2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99452" y="537650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056299" y="4961862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3439227" y="5247946"/>
            <a:ext cx="591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3465343" y="4823883"/>
            <a:ext cx="2190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2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235590" y="4782185"/>
            <a:ext cx="5394695" cy="1143483"/>
            <a:chOff x="7802603" y="3971916"/>
            <a:chExt cx="5394695" cy="11434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5485" t="43898" r="79949" b="34189"/>
            <a:stretch/>
          </p:blipFill>
          <p:spPr>
            <a:xfrm>
              <a:off x="7802603" y="3975810"/>
              <a:ext cx="1010022" cy="113958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/>
            <a:srcRect l="28416" t="43898" r="6143" b="34189"/>
            <a:stretch/>
          </p:blipFill>
          <p:spPr>
            <a:xfrm>
              <a:off x="8659503" y="3971916"/>
              <a:ext cx="4537795" cy="1139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1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5" grpId="0"/>
      <p:bldP spid="5" grpId="0" uiExpand="1" animBg="1"/>
      <p:bldP spid="5" grpId="1" uiExpand="1" animBg="1"/>
      <p:bldP spid="12" grpId="0" uiExpand="1"/>
      <p:bldP spid="19" grpId="0" uiExpand="1" animBg="1"/>
      <p:bldP spid="19" grpId="1" uiExpand="1" animBg="1"/>
      <p:bldP spid="14" grpId="0" uiExpand="1"/>
      <p:bldP spid="7" grpId="0" uiExpand="1"/>
      <p:bldP spid="21" grpId="0" uiExpand="1"/>
      <p:bldP spid="22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925870" y="5286842"/>
            <a:ext cx="1018332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Balancing Formula Equations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Continue until all elements have equal numbers.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2305" y="3727574"/>
            <a:ext cx="44289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Oxygen + Hydrogen </a:t>
            </a:r>
            <a:r>
              <a:rPr lang="en-AU" sz="2800" dirty="0">
                <a:sym typeface="Wingdings" panose="05000000000000000000" pitchFamily="2" charset="2"/>
              </a:rPr>
              <a:t> Water</a:t>
            </a:r>
          </a:p>
          <a:p>
            <a:r>
              <a:rPr lang="en-AU" sz="2800" dirty="0">
                <a:sym typeface="Wingdings" panose="05000000000000000000" pitchFamily="2" charset="2"/>
              </a:rPr>
              <a:t> 	 O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r>
              <a:rPr lang="en-AU" sz="2800" dirty="0">
                <a:sym typeface="Wingdings" panose="05000000000000000000" pitchFamily="2" charset="2"/>
              </a:rPr>
              <a:t>  +    H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r>
              <a:rPr lang="en-AU" sz="2800" dirty="0">
                <a:sym typeface="Wingdings" panose="05000000000000000000" pitchFamily="2" charset="2"/>
              </a:rPr>
              <a:t>      H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r>
              <a:rPr lang="en-AU" sz="2800" dirty="0">
                <a:sym typeface="Wingdings" panose="05000000000000000000" pitchFamily="2" charset="2"/>
              </a:rPr>
              <a:t>O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925870" y="4803848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951986" y="482494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O = 2</a:t>
            </a:r>
          </a:p>
          <a:p>
            <a:r>
              <a:rPr lang="en-AU" sz="2800" dirty="0">
                <a:sym typeface="Wingdings" panose="05000000000000000000" pitchFamily="2" charset="2"/>
              </a:rPr>
              <a:t>H = 2</a:t>
            </a:r>
            <a:endParaRPr lang="en-AU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4855600" y="5286842"/>
            <a:ext cx="1432653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4855601" y="4809788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855601" y="4823883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O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H = 2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71897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2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486399" y="538592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484254" y="492781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62071" y="52479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20846" y="479058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32273" y="41545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2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81050" y="5371831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38590" y="52637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28" y="3838923"/>
            <a:ext cx="3461329" cy="259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9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3" grpId="1" uiExpand="1" animBg="1"/>
      <p:bldP spid="13" grpId="0" uiExpand="1" build="p"/>
      <p:bldP spid="15" grpId="0"/>
      <p:bldP spid="5" grpId="0" uiExpand="1" animBg="1"/>
      <p:bldP spid="5" grpId="1" uiExpand="1" animBg="1"/>
      <p:bldP spid="12" grpId="0" uiExpand="1"/>
      <p:bldP spid="24" grpId="0" uiExpand="1" animBg="1"/>
      <p:bldP spid="24" grpId="1" uiExpand="1" animBg="1"/>
      <p:bldP spid="19" grpId="0" uiExpand="1" animBg="1"/>
      <p:bldP spid="19" grpId="1" uiExpand="1" animBg="1"/>
      <p:bldP spid="14" grpId="0" uiExpand="1"/>
      <p:bldP spid="7" grpId="0" uiExpand="1"/>
      <p:bldP spid="21" grpId="0" uiExpand="1"/>
      <p:bldP spid="22" grpId="0" uiExpand="1"/>
      <p:bldP spid="25" grpId="0" uiExpand="1"/>
      <p:bldP spid="27" grpId="0" uiExpan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379990" y="5777106"/>
            <a:ext cx="1018332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Balancing Formula Equations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Continue until all elements have equal numbers.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0041" y="3727574"/>
            <a:ext cx="68855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Methane + Oxygen </a:t>
            </a:r>
            <a:r>
              <a:rPr lang="en-AU" sz="2800" dirty="0">
                <a:sym typeface="Wingdings" panose="05000000000000000000" pitchFamily="2" charset="2"/>
              </a:rPr>
              <a:t> Carbon dioxide + Water</a:t>
            </a:r>
          </a:p>
          <a:p>
            <a:r>
              <a:rPr lang="en-AU" sz="2800" dirty="0">
                <a:sym typeface="Wingdings" panose="05000000000000000000" pitchFamily="2" charset="2"/>
              </a:rPr>
              <a:t> 	  CH</a:t>
            </a:r>
            <a:r>
              <a:rPr lang="en-AU" sz="2800" baseline="-25000" dirty="0">
                <a:sym typeface="Wingdings" panose="05000000000000000000" pitchFamily="2" charset="2"/>
              </a:rPr>
              <a:t>4</a:t>
            </a:r>
            <a:r>
              <a:rPr lang="en-AU" sz="2800" dirty="0">
                <a:sym typeface="Wingdings" panose="05000000000000000000" pitchFamily="2" charset="2"/>
              </a:rPr>
              <a:t>   +    O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r>
              <a:rPr lang="en-AU" sz="2800" dirty="0">
                <a:sym typeface="Wingdings" panose="05000000000000000000" pitchFamily="2" charset="2"/>
              </a:rPr>
              <a:t>      CO</a:t>
            </a:r>
            <a:r>
              <a:rPr lang="en-AU" sz="2800" baseline="-25000" dirty="0">
                <a:sym typeface="Wingdings" panose="05000000000000000000" pitchFamily="2" charset="2"/>
              </a:rPr>
              <a:t>2 </a:t>
            </a:r>
            <a:r>
              <a:rPr lang="en-AU" sz="2800" dirty="0">
                <a:sym typeface="Wingdings" panose="05000000000000000000" pitchFamily="2" charset="2"/>
              </a:rPr>
              <a:t>  +   H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r>
              <a:rPr lang="en-AU" sz="2800" dirty="0">
                <a:sym typeface="Wingdings" panose="05000000000000000000" pitchFamily="2" charset="2"/>
              </a:rPr>
              <a:t>O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379990" y="529411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419722" y="4824946"/>
            <a:ext cx="947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C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H = 4</a:t>
            </a:r>
          </a:p>
          <a:p>
            <a:r>
              <a:rPr lang="en-AU" sz="2800" dirty="0">
                <a:sym typeface="Wingdings" panose="05000000000000000000" pitchFamily="2" charset="2"/>
              </a:rPr>
              <a:t>O = 2</a:t>
            </a:r>
            <a:endParaRPr lang="en-AU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4309720" y="5777106"/>
            <a:ext cx="1432653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4309721" y="530005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323337" y="4823883"/>
            <a:ext cx="947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C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H = 2</a:t>
            </a:r>
          </a:p>
          <a:p>
            <a:r>
              <a:rPr lang="en-AU" sz="2800" dirty="0">
                <a:sym typeface="Wingdings" panose="05000000000000000000" pitchFamily="2" charset="2"/>
              </a:rPr>
              <a:t>O = 3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03654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2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954135" y="538592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52402" y="5814953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29807" y="52479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6246" y="56763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1728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2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034852" y="5814952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95197" y="57309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8630" b="18824"/>
          <a:stretch/>
        </p:blipFill>
        <p:spPr>
          <a:xfrm>
            <a:off x="6878298" y="4446264"/>
            <a:ext cx="4762291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4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3" grpId="1" uiExpand="1" animBg="1"/>
      <p:bldP spid="13" grpId="0" uiExpand="1" build="p"/>
      <p:bldP spid="15" grpId="0"/>
      <p:bldP spid="5" grpId="0" uiExpand="1" animBg="1"/>
      <p:bldP spid="5" grpId="1" uiExpand="1" animBg="1"/>
      <p:bldP spid="12" grpId="0" uiExpand="1"/>
      <p:bldP spid="24" grpId="0" uiExpand="1" animBg="1"/>
      <p:bldP spid="24" grpId="1" uiExpand="1" animBg="1"/>
      <p:bldP spid="19" grpId="0" uiExpand="1" animBg="1"/>
      <p:bldP spid="19" grpId="1" uiExpand="1" animBg="1"/>
      <p:bldP spid="14" grpId="0" uiExpand="1"/>
      <p:bldP spid="7" grpId="0" uiExpand="1"/>
      <p:bldP spid="21" grpId="0" uiExpand="1"/>
      <p:bldP spid="22" grpId="0" uiExpand="1"/>
      <p:bldP spid="25" grpId="0" uiExpand="1"/>
      <p:bldP spid="27" grpId="0" uiExpan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205137" y="4814156"/>
            <a:ext cx="1018332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Balancing Formula Equations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/>
              <a:t>Continue until all elements have equal numbers.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0041" y="3727574"/>
            <a:ext cx="67249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Aluminium + Chlorine </a:t>
            </a:r>
            <a:r>
              <a:rPr lang="en-AU" sz="2800" dirty="0">
                <a:sym typeface="Wingdings" panose="05000000000000000000" pitchFamily="2" charset="2"/>
              </a:rPr>
              <a:t> Aluminium chloride</a:t>
            </a:r>
          </a:p>
          <a:p>
            <a:r>
              <a:rPr lang="en-AU" sz="2800" dirty="0">
                <a:sym typeface="Wingdings" panose="05000000000000000000" pitchFamily="2" charset="2"/>
              </a:rPr>
              <a:t> 	         Aℓ   +    Cℓ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r>
              <a:rPr lang="en-AU" sz="2800" dirty="0">
                <a:sym typeface="Wingdings" panose="05000000000000000000" pitchFamily="2" charset="2"/>
              </a:rPr>
              <a:t>      AℓCℓ</a:t>
            </a:r>
            <a:r>
              <a:rPr lang="en-AU" sz="2800" baseline="-25000" dirty="0">
                <a:sym typeface="Wingdings" panose="05000000000000000000" pitchFamily="2" charset="2"/>
              </a:rPr>
              <a:t>3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3191520" y="529411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3231252" y="4824946"/>
            <a:ext cx="10999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Aℓ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Cℓ =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134867" y="4814156"/>
            <a:ext cx="1432653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5121251" y="530005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134867" y="4823883"/>
            <a:ext cx="10999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Aℓ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Cℓ =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7899" y="415659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2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925575" y="4917900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885742" y="5346928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76837" y="48263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83276" y="52547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52611" y="41407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2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999176" y="5362842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23468" y="52581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10190" y="41407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3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024617" y="4938766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52719" y="48340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3706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3" grpId="1" uiExpand="1" animBg="1"/>
      <p:bldP spid="13" grpId="0" uiExpand="1" build="p"/>
      <p:bldP spid="15" grpId="0"/>
      <p:bldP spid="5" grpId="0" uiExpand="1" animBg="1"/>
      <p:bldP spid="5" grpId="1" uiExpand="1" animBg="1"/>
      <p:bldP spid="12" grpId="0" uiExpand="1"/>
      <p:bldP spid="24" grpId="0" uiExpand="1" animBg="1"/>
      <p:bldP spid="24" grpId="1" uiExpand="1" animBg="1"/>
      <p:bldP spid="19" grpId="0" uiExpand="1" animBg="1"/>
      <p:bldP spid="19" grpId="1" uiExpand="1" animBg="1"/>
      <p:bldP spid="14" grpId="0" uiExpand="1"/>
      <p:bldP spid="7" grpId="0" uiExpand="1"/>
      <p:bldP spid="21" grpId="0" uiExpand="1"/>
      <p:bldP spid="22" grpId="0" uiExpand="1"/>
      <p:bldP spid="25" grpId="0" uiExpand="1"/>
      <p:bldP spid="27" grpId="0" uiExpand="1"/>
      <p:bldP spid="28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4"/>
            <a:ext cx="11077128" cy="5347395"/>
          </a:xfrm>
        </p:spPr>
        <p:txBody>
          <a:bodyPr>
            <a:normAutofit/>
          </a:bodyPr>
          <a:lstStyle/>
          <a:p>
            <a:r>
              <a:rPr lang="en-AU" dirty="0"/>
              <a:t>Knowing how mass is conserved in a chemical reaction is important in industries that produce chemicals for our use, or in objects that use chemical reactions to produce energy.</a:t>
            </a:r>
          </a:p>
          <a:p>
            <a:r>
              <a:rPr lang="en-AU" dirty="0"/>
              <a:t>Using balanced equations to understanding the ratios of reactants to products helps manufacturers to minimise waste materials.</a:t>
            </a:r>
          </a:p>
          <a:p>
            <a:r>
              <a:rPr lang="en-AU" dirty="0"/>
              <a:t>For example:</a:t>
            </a:r>
          </a:p>
          <a:p>
            <a:pPr lvl="1"/>
            <a:r>
              <a:rPr lang="en-AU" dirty="0"/>
              <a:t>Producing chemicals, such as fertilisers and household cleaners</a:t>
            </a:r>
          </a:p>
          <a:p>
            <a:pPr lvl="1"/>
            <a:r>
              <a:rPr lang="en-AU" dirty="0"/>
              <a:t>Chemical reactions in batteries to produce energy</a:t>
            </a:r>
          </a:p>
          <a:p>
            <a:pPr lvl="1"/>
            <a:r>
              <a:rPr lang="en-AU" dirty="0"/>
              <a:t>Chemical reactions in baking need the correct ratio of ingredients.</a:t>
            </a:r>
          </a:p>
          <a:p>
            <a:pPr lvl="1"/>
            <a:r>
              <a:rPr lang="en-AU" dirty="0"/>
              <a:t>Optimising the ratio of fuel to oxygen in a car engine to make the engine more efficient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753" r="32620"/>
          <a:stretch/>
        </p:blipFill>
        <p:spPr>
          <a:xfrm>
            <a:off x="10643659" y="1965278"/>
            <a:ext cx="866937" cy="2503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067" y="4965627"/>
            <a:ext cx="2061460" cy="1618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149" y="4768415"/>
            <a:ext cx="3578747" cy="20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9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84AA0-3EDF-46EF-9788-10988AA274BE}"/>
              </a:ext>
            </a:extLst>
          </p:cNvPr>
          <p:cNvSpPr txBox="1"/>
          <p:nvPr/>
        </p:nvSpPr>
        <p:spPr>
          <a:xfrm>
            <a:off x="-1" y="584775"/>
            <a:ext cx="1163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What is the Law of Conservation of Mass?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1D502-E9AB-45C2-A365-8A28B89B2767}"/>
              </a:ext>
            </a:extLst>
          </p:cNvPr>
          <p:cNvSpPr txBox="1"/>
          <p:nvPr/>
        </p:nvSpPr>
        <p:spPr>
          <a:xfrm>
            <a:off x="-2" y="3474647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5DF93-15B6-43D3-8241-2EE6ACD035B1}"/>
              </a:ext>
            </a:extLst>
          </p:cNvPr>
          <p:cNvSpPr txBox="1"/>
          <p:nvPr/>
        </p:nvSpPr>
        <p:spPr>
          <a:xfrm>
            <a:off x="-2" y="4311158"/>
            <a:ext cx="11782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Balance the equation below.</a:t>
            </a:r>
          </a:p>
          <a:p>
            <a:endParaRPr lang="en-AU" sz="2800" dirty="0"/>
          </a:p>
          <a:p>
            <a:r>
              <a:rPr lang="en-AU" sz="2800" dirty="0"/>
              <a:t>Aluminium + Bromine </a:t>
            </a:r>
            <a:r>
              <a:rPr lang="en-AU" sz="2800" dirty="0">
                <a:sym typeface="Wingdings" panose="05000000000000000000" pitchFamily="2" charset="2"/>
              </a:rPr>
              <a:t> Aluminium bromide</a:t>
            </a:r>
          </a:p>
          <a:p>
            <a:r>
              <a:rPr lang="en-AU" sz="2800" dirty="0">
                <a:sym typeface="Wingdings" panose="05000000000000000000" pitchFamily="2" charset="2"/>
              </a:rPr>
              <a:t> 	         Aℓ   +    Br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r>
              <a:rPr lang="en-AU" sz="2800" dirty="0">
                <a:sym typeface="Wingdings" panose="05000000000000000000" pitchFamily="2" charset="2"/>
              </a:rPr>
              <a:t>      AℓBr</a:t>
            </a:r>
            <a:r>
              <a:rPr lang="en-AU" sz="2800" baseline="-25000" dirty="0">
                <a:sym typeface="Wingdings" panose="05000000000000000000" pitchFamily="2" charset="2"/>
              </a:rPr>
              <a:t>3</a:t>
            </a:r>
            <a:endParaRPr lang="en-A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77C87-7700-4FD4-8B51-5E3307E9146F}"/>
              </a:ext>
            </a:extLst>
          </p:cNvPr>
          <p:cNvSpPr txBox="1"/>
          <p:nvPr/>
        </p:nvSpPr>
        <p:spPr>
          <a:xfrm>
            <a:off x="0" y="1304461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72C39-3627-4D32-9775-81CB38CCFCAD}"/>
              </a:ext>
            </a:extLst>
          </p:cNvPr>
          <p:cNvSpPr txBox="1"/>
          <p:nvPr/>
        </p:nvSpPr>
        <p:spPr>
          <a:xfrm>
            <a:off x="0" y="1889236"/>
            <a:ext cx="11218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Rewrite the equation below. Put a circle around the coefficients and a box around the subscripts.</a:t>
            </a:r>
          </a:p>
          <a:p>
            <a:r>
              <a:rPr lang="en-AU" sz="2800" dirty="0">
                <a:sym typeface="Wingdings" panose="05000000000000000000" pitchFamily="2" charset="2"/>
              </a:rPr>
              <a:t>CH</a:t>
            </a:r>
            <a:r>
              <a:rPr lang="en-AU" sz="2800" baseline="-25000" dirty="0">
                <a:sym typeface="Wingdings" panose="05000000000000000000" pitchFamily="2" charset="2"/>
              </a:rPr>
              <a:t>4</a:t>
            </a:r>
            <a:r>
              <a:rPr lang="en-AU" sz="2800" dirty="0">
                <a:sym typeface="Wingdings" panose="05000000000000000000" pitchFamily="2" charset="2"/>
              </a:rPr>
              <a:t>   +   2O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r>
              <a:rPr lang="en-AU" sz="2800" dirty="0">
                <a:sym typeface="Wingdings" panose="05000000000000000000" pitchFamily="2" charset="2"/>
              </a:rPr>
              <a:t>      CO</a:t>
            </a:r>
            <a:r>
              <a:rPr lang="en-AU" sz="2800" baseline="-25000" dirty="0">
                <a:sym typeface="Wingdings" panose="05000000000000000000" pitchFamily="2" charset="2"/>
              </a:rPr>
              <a:t>2 </a:t>
            </a:r>
            <a:r>
              <a:rPr lang="en-AU" sz="2800" dirty="0">
                <a:sym typeface="Wingdings" panose="05000000000000000000" pitchFamily="2" charset="2"/>
              </a:rPr>
              <a:t>  +   2H</a:t>
            </a:r>
            <a:r>
              <a:rPr lang="en-AU" sz="2800" baseline="-25000" dirty="0">
                <a:sym typeface="Wingdings" panose="05000000000000000000" pitchFamily="2" charset="2"/>
              </a:rPr>
              <a:t>2</a:t>
            </a:r>
            <a:r>
              <a:rPr lang="en-AU" sz="2800" dirty="0">
                <a:sym typeface="Wingdings" panose="05000000000000000000" pitchFamily="2" charset="2"/>
              </a:rPr>
              <a:t>O</a:t>
            </a:r>
            <a:endParaRPr lang="en-AU" sz="2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7133DB7-FA46-4876-877B-10575300B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637022"/>
              </p:ext>
            </p:extLst>
          </p:nvPr>
        </p:nvGraphicFramePr>
        <p:xfrm>
          <a:off x="5349241" y="286209"/>
          <a:ext cx="6556412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56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Reminder: Balancing Formula Equations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AU" sz="2000" dirty="0"/>
                        <a:t>List the number of each type of element on both sides of the equation.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AU" sz="2000" dirty="0"/>
                        <a:t>Choose an element that has unequal numbers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AU" sz="2000" dirty="0"/>
                        <a:t>Add coefficients to make them equal and adjust the numbers of elements in the list.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AU" sz="2000" dirty="0"/>
                        <a:t>Choose another element that has unequal numbers, add coefficients and adjust the list.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AU" sz="2000" dirty="0"/>
                        <a:t>Continue until all elements have equal numbers.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280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Writing Word Equations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reactants in the reaction and write them first, with plus signs between each one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Write an arrow at the end of the reactants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products in the reaction and write them after the arrow, with plus signs between each one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When iron rusts, it reacts with the oxygen in the air to </a:t>
            </a:r>
            <a:br>
              <a:rPr lang="en-AU" dirty="0"/>
            </a:br>
            <a:r>
              <a:rPr lang="en-AU" dirty="0"/>
              <a:t>form iron oxide.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184" y="5009805"/>
            <a:ext cx="21954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/>
              <a:t>Reactants</a:t>
            </a:r>
          </a:p>
          <a:p>
            <a:r>
              <a:rPr lang="en-AU" sz="2800" dirty="0"/>
              <a:t>Iron + Oxygen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58552" y="5009804"/>
            <a:ext cx="1640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/>
              <a:t>Products</a:t>
            </a:r>
          </a:p>
          <a:p>
            <a:r>
              <a:rPr lang="en-AU" sz="2800" dirty="0"/>
              <a:t>Iron oxide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94959" y="5440692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pic>
        <p:nvPicPr>
          <p:cNvPr id="15" name="Picture 2" descr="https://cdn.pixabay.com/photo/2016/07/22/16/32/metal-1535205_960_720.jpg">
            <a:extLst>
              <a:ext uri="{FF2B5EF4-FFF2-40B4-BE49-F238E27FC236}">
                <a16:creationId xmlns:a16="http://schemas.microsoft.com/office/drawing/2014/main" id="{96FFC19C-8193-4EE4-9AA6-818CDA75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72" y="4191511"/>
            <a:ext cx="3473492" cy="260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6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4775"/>
            <a:ext cx="12150166" cy="6041872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AU" dirty="0"/>
              <a:t>Complete the “Balancing Equations” worksheet.</a:t>
            </a:r>
          </a:p>
        </p:txBody>
      </p:sp>
    </p:spTree>
    <p:extLst>
      <p:ext uri="{BB962C8B-B14F-4D97-AF65-F5344CB8AC3E}">
        <p14:creationId xmlns:p14="http://schemas.microsoft.com/office/powerpoint/2010/main" val="5556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31543"/>
              </p:ext>
            </p:extLst>
          </p:nvPr>
        </p:nvGraphicFramePr>
        <p:xfrm>
          <a:off x="9387041" y="303134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the formula for a chemical compound describe?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584775"/>
            <a:ext cx="938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AU" sz="2800" dirty="0"/>
              <a:t>We use chemical formulae to show the types and numbers of atoms that make up molecules.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94776"/>
              </p:ext>
            </p:extLst>
          </p:nvPr>
        </p:nvGraphicFramePr>
        <p:xfrm>
          <a:off x="9387041" y="1838933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can we tell what</a:t>
                      </a:r>
                      <a:r>
                        <a:rPr lang="en-AU" baseline="0" dirty="0"/>
                        <a:t> type of atoms are present in a chemical formula?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69015"/>
              </p:ext>
            </p:extLst>
          </p:nvPr>
        </p:nvGraphicFramePr>
        <p:xfrm>
          <a:off x="9387041" y="335672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can we tell how many atoms are present in a chemical formula?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4A87F7F-1DD1-4B91-8473-3DDC29F65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621191"/>
              </p:ext>
            </p:extLst>
          </p:nvPr>
        </p:nvGraphicFramePr>
        <p:xfrm>
          <a:off x="9387041" y="5395444"/>
          <a:ext cx="2605964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Reminder: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dirty="0"/>
                        <a:t>Each new atom begins with a CAPITAL</a:t>
                      </a:r>
                      <a:r>
                        <a:rPr lang="en-AU" sz="2000" b="0" baseline="0" dirty="0"/>
                        <a:t> letter.</a:t>
                      </a:r>
                      <a:endParaRPr lang="en-AU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1820523"/>
            <a:ext cx="93870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AU" sz="2800" dirty="0"/>
              <a:t>The element symbols tell us the types of atoms present.</a:t>
            </a:r>
          </a:p>
          <a:p>
            <a:pPr marL="0" lvl="1"/>
            <a:endParaRPr lang="en-AU" sz="2800" dirty="0"/>
          </a:p>
          <a:p>
            <a:pPr marL="0" lvl="1"/>
            <a:r>
              <a:rPr lang="en-AU" sz="2800" dirty="0"/>
              <a:t>The numbers written </a:t>
            </a:r>
            <a:r>
              <a:rPr lang="en-AU" sz="2800" u="sng" dirty="0"/>
              <a:t>after</a:t>
            </a:r>
            <a:r>
              <a:rPr lang="en-AU" sz="2800" dirty="0"/>
              <a:t> the element symbols tell us the number of each type of atom present.</a:t>
            </a:r>
          </a:p>
          <a:p>
            <a:pPr marL="0" lvl="1"/>
            <a:endParaRPr lang="en-AU" sz="2800" dirty="0"/>
          </a:p>
          <a:p>
            <a:pPr marL="0" lvl="1"/>
            <a:r>
              <a:rPr lang="en-AU" sz="2800" dirty="0"/>
              <a:t>If there is only one atom of an element, no number is written.</a:t>
            </a:r>
          </a:p>
          <a:p>
            <a:pPr marL="0" lvl="1"/>
            <a:endParaRPr lang="en-AU" sz="2800" dirty="0"/>
          </a:p>
          <a:p>
            <a:pPr marL="0" lvl="1"/>
            <a:r>
              <a:rPr lang="en-AU" sz="2800" dirty="0"/>
              <a:t>The numbers are written as a subscript: a small number in front of and below the element symbol.</a:t>
            </a:r>
          </a:p>
        </p:txBody>
      </p:sp>
    </p:spTree>
    <p:extLst>
      <p:ext uri="{BB962C8B-B14F-4D97-AF65-F5344CB8AC3E}">
        <p14:creationId xmlns:p14="http://schemas.microsoft.com/office/powerpoint/2010/main" val="311987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95404"/>
              </p:ext>
            </p:extLst>
          </p:nvPr>
        </p:nvGraphicFramePr>
        <p:xfrm>
          <a:off x="9387041" y="303134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a</a:t>
                      </a:r>
                      <a:r>
                        <a:rPr lang="en-AU" baseline="0" dirty="0"/>
                        <a:t> </a:t>
                      </a:r>
                      <a:r>
                        <a:rPr lang="en-AU" dirty="0"/>
                        <a:t>chemical formula tell us?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584775"/>
            <a:ext cx="9110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AU" sz="2800" dirty="0"/>
              <a:t>We use chemical formulae to show the types and numbers of atoms that make up molecules.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01739"/>
              </p:ext>
            </p:extLst>
          </p:nvPr>
        </p:nvGraphicFramePr>
        <p:xfrm>
          <a:off x="9387041" y="1517316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elements and how many of each are</a:t>
                      </a:r>
                      <a:r>
                        <a:rPr lang="en-AU" baseline="0" dirty="0"/>
                        <a:t> in sodium oxide, Na</a:t>
                      </a:r>
                      <a:r>
                        <a:rPr lang="en-AU" baseline="-25000" dirty="0"/>
                        <a:t>2</a:t>
                      </a:r>
                      <a:r>
                        <a:rPr lang="en-AU" baseline="0" dirty="0"/>
                        <a:t>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61423"/>
              </p:ext>
            </p:extLst>
          </p:nvPr>
        </p:nvGraphicFramePr>
        <p:xfrm>
          <a:off x="9387041" y="3005818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elements and how many of each are in sulfuric</a:t>
                      </a:r>
                      <a:r>
                        <a:rPr lang="en-AU" baseline="0" dirty="0"/>
                        <a:t> acid, H</a:t>
                      </a:r>
                      <a:r>
                        <a:rPr lang="en-AU" baseline="-25000" dirty="0"/>
                        <a:t>2</a:t>
                      </a:r>
                      <a:r>
                        <a:rPr lang="en-AU" baseline="0" dirty="0"/>
                        <a:t>SO</a:t>
                      </a:r>
                      <a:r>
                        <a:rPr lang="en-AU" baseline="-25000" dirty="0"/>
                        <a:t>4</a:t>
                      </a:r>
                      <a:r>
                        <a:rPr lang="en-AU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4A87F7F-1DD1-4B91-8473-3DDC29F65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77702"/>
              </p:ext>
            </p:extLst>
          </p:nvPr>
        </p:nvGraphicFramePr>
        <p:xfrm>
          <a:off x="9387041" y="5395444"/>
          <a:ext cx="2605964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Reminder: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dirty="0"/>
                        <a:t>Each new atom begins with a CAPITAL</a:t>
                      </a:r>
                      <a:r>
                        <a:rPr lang="en-AU" sz="2000" b="0" baseline="0" dirty="0"/>
                        <a:t> letter.</a:t>
                      </a:r>
                      <a:endParaRPr lang="en-AU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2642" y="1916314"/>
            <a:ext cx="88982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AU" sz="2800" dirty="0"/>
              <a:t>For example: the chemical formula for water is H</a:t>
            </a:r>
            <a:r>
              <a:rPr lang="en-AU" sz="2800" baseline="-25000" dirty="0"/>
              <a:t>2</a:t>
            </a:r>
            <a:r>
              <a:rPr lang="en-AU" sz="2800" dirty="0"/>
              <a:t>O.</a:t>
            </a:r>
          </a:p>
          <a:p>
            <a:pPr marL="0" lvl="1"/>
            <a:endParaRPr lang="en-AU" sz="2800" dirty="0"/>
          </a:p>
          <a:p>
            <a:pPr marL="0" lvl="1"/>
            <a:r>
              <a:rPr lang="en-AU" sz="2800" dirty="0"/>
              <a:t>There are 2 hydrogen atoms in one water molecule.</a:t>
            </a:r>
          </a:p>
          <a:p>
            <a:pPr marL="0" lvl="1"/>
            <a:endParaRPr lang="en-AU" sz="2800" dirty="0"/>
          </a:p>
          <a:p>
            <a:pPr marL="0" lvl="1"/>
            <a:r>
              <a:rPr lang="en-AU" sz="2800" dirty="0"/>
              <a:t>There is 1 oxygen atom in one water molecule.</a:t>
            </a:r>
          </a:p>
          <a:p>
            <a:pPr marL="0" lvl="1"/>
            <a:endParaRPr lang="en-AU" sz="2800" dirty="0"/>
          </a:p>
          <a:p>
            <a:pPr marL="0" lvl="1"/>
            <a:r>
              <a:rPr lang="en-AU" sz="2800" dirty="0"/>
              <a:t>There are a total of 3 atoms in one water molecule.</a:t>
            </a:r>
          </a:p>
        </p:txBody>
      </p:sp>
      <p:sp>
        <p:nvSpPr>
          <p:cNvPr id="2" name="Oval 1"/>
          <p:cNvSpPr/>
          <p:nvPr/>
        </p:nvSpPr>
        <p:spPr>
          <a:xfrm>
            <a:off x="7071452" y="1857555"/>
            <a:ext cx="373812" cy="5968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7384879" y="1863306"/>
            <a:ext cx="373812" cy="5968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706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Conservation of Mass and Balancing Equations</a:t>
            </a:r>
            <a:br>
              <a:rPr lang="en-AU" dirty="0"/>
            </a:br>
            <a:r>
              <a:rPr lang="en-AU" sz="2800" dirty="0"/>
              <a:t>Year 9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64843"/>
              </p:ext>
            </p:extLst>
          </p:nvPr>
        </p:nvGraphicFramePr>
        <p:xfrm>
          <a:off x="9514481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</a:t>
                      </a:r>
                      <a:r>
                        <a:rPr lang="en-AU" baseline="0" dirty="0"/>
                        <a:t>we are learning about today</a:t>
                      </a:r>
                      <a:r>
                        <a:rPr lang="en-AU" dirty="0"/>
                        <a:t>?</a:t>
                      </a:r>
                      <a:endParaRPr lang="en-AU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1" y="572166"/>
            <a:ext cx="9434036" cy="1620000"/>
          </a:xfrm>
        </p:spPr>
        <p:txBody>
          <a:bodyPr>
            <a:normAutofit/>
          </a:bodyPr>
          <a:lstStyle/>
          <a:p>
            <a:r>
              <a:rPr lang="en-AU" dirty="0"/>
              <a:t>Describe the Law of Conservation of Mass.</a:t>
            </a:r>
          </a:p>
          <a:p>
            <a:r>
              <a:rPr lang="en-AU" dirty="0"/>
              <a:t>Balance simple formula equations.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0" y="2980883"/>
            <a:ext cx="93555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On your whiteboard, write the chemical formulae for:</a:t>
            </a:r>
          </a:p>
          <a:p>
            <a:r>
              <a:rPr lang="en-AU" sz="2800" dirty="0"/>
              <a:t>	water			and 			carbon dioxide</a:t>
            </a:r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  <a:p>
            <a:r>
              <a:rPr lang="en-AU" sz="2800" dirty="0"/>
              <a:t>Think, Pair, Share: What does the chemical formula tell you about these compounds?</a:t>
            </a:r>
          </a:p>
          <a:p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943" b="22349"/>
          <a:stretch/>
        </p:blipFill>
        <p:spPr>
          <a:xfrm>
            <a:off x="504967" y="4019554"/>
            <a:ext cx="2123770" cy="1344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80" t="16948" r="2597" b="1060"/>
          <a:stretch/>
        </p:blipFill>
        <p:spPr>
          <a:xfrm>
            <a:off x="6557750" y="4019554"/>
            <a:ext cx="1637731" cy="14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5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66224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</a:t>
                      </a:r>
                      <a:r>
                        <a:rPr lang="en-AU" baseline="0" dirty="0"/>
                        <a:t> happens to atoms during a chemical reaction?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4775"/>
            <a:ext cx="9514800" cy="4190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Law of Conservation of Mass</a:t>
            </a:r>
          </a:p>
          <a:p>
            <a:r>
              <a:rPr lang="en-AU" dirty="0"/>
              <a:t>When a chemical reaction takes place, the molecules in the reactants break apart.</a:t>
            </a:r>
          </a:p>
          <a:p>
            <a:r>
              <a:rPr lang="en-AU" dirty="0"/>
              <a:t>The atoms then rearrange to form the products.</a:t>
            </a:r>
          </a:p>
          <a:p>
            <a:r>
              <a:rPr lang="en-AU" dirty="0"/>
              <a:t>During this process, </a:t>
            </a:r>
            <a:r>
              <a:rPr lang="en-AU" b="1" dirty="0"/>
              <a:t>no new atoms are produced</a:t>
            </a:r>
            <a:r>
              <a:rPr lang="en-AU" dirty="0"/>
              <a:t> and </a:t>
            </a:r>
            <a:r>
              <a:rPr lang="en-AU" b="1" dirty="0"/>
              <a:t>no atoms are destroyed</a:t>
            </a:r>
            <a:r>
              <a:rPr lang="en-AU" dirty="0"/>
              <a:t>.</a:t>
            </a:r>
          </a:p>
          <a:p>
            <a:r>
              <a:rPr lang="en-AU" dirty="0"/>
              <a:t>This is called the Law of Conservation of Mass.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55666"/>
              </p:ext>
            </p:extLst>
          </p:nvPr>
        </p:nvGraphicFramePr>
        <p:xfrm>
          <a:off x="9514800" y="1539752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 your own words,</a:t>
                      </a:r>
                      <a:r>
                        <a:rPr lang="en-AU" baseline="0" dirty="0"/>
                        <a:t> describe the Law of Conservation of Mass.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459"/>
          <a:stretch/>
        </p:blipFill>
        <p:spPr>
          <a:xfrm>
            <a:off x="2629071" y="3938295"/>
            <a:ext cx="6213193" cy="29197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09082A-D0F4-42D5-8D2C-80E39D7A9083}"/>
              </a:ext>
            </a:extLst>
          </p:cNvPr>
          <p:cNvSpPr/>
          <p:nvPr/>
        </p:nvSpPr>
        <p:spPr>
          <a:xfrm>
            <a:off x="7499617" y="6685108"/>
            <a:ext cx="1342647" cy="17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696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653372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the two ways chemical</a:t>
                      </a:r>
                      <a:r>
                        <a:rPr lang="en-AU" baseline="0" dirty="0"/>
                        <a:t> reactions can be written?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448800" cy="5710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Formula Equations</a:t>
            </a:r>
          </a:p>
          <a:p>
            <a:r>
              <a:rPr lang="en-AU" dirty="0"/>
              <a:t>Chemical reactions can be represented using word equations, for example:</a:t>
            </a:r>
          </a:p>
          <a:p>
            <a:pPr marL="0" indent="0">
              <a:buNone/>
            </a:pPr>
            <a:r>
              <a:rPr lang="en-AU" dirty="0"/>
              <a:t>	Carbon + Oxygen </a:t>
            </a:r>
            <a:r>
              <a:rPr lang="en-AU" dirty="0">
                <a:sym typeface="Wingdings" panose="05000000000000000000" pitchFamily="2" charset="2"/>
              </a:rPr>
              <a:t> Carbon dioxide</a:t>
            </a:r>
            <a:endParaRPr lang="en-AU" dirty="0"/>
          </a:p>
          <a:p>
            <a:endParaRPr lang="en-AU" dirty="0"/>
          </a:p>
          <a:p>
            <a:r>
              <a:rPr lang="en-AU" dirty="0"/>
              <a:t>Chemical reactions can also be represented using chemical formulae (plural of formula).</a:t>
            </a:r>
          </a:p>
          <a:p>
            <a:r>
              <a:rPr lang="en-AU" dirty="0"/>
              <a:t>This shows how many atoms of each element are present, for example the equation above can be written as:</a:t>
            </a:r>
          </a:p>
          <a:p>
            <a:pPr marL="0" indent="0">
              <a:buNone/>
            </a:pPr>
            <a:r>
              <a:rPr lang="en-AU" dirty="0"/>
              <a:t>	C + O</a:t>
            </a:r>
            <a:r>
              <a:rPr lang="en-AU" baseline="-25000" dirty="0"/>
              <a:t>2</a:t>
            </a:r>
            <a:r>
              <a:rPr lang="en-AU" dirty="0"/>
              <a:t> </a:t>
            </a:r>
            <a:r>
              <a:rPr lang="en-AU" dirty="0">
                <a:sym typeface="Wingdings" panose="05000000000000000000" pitchFamily="2" charset="2"/>
              </a:rPr>
              <a:t> CO</a:t>
            </a:r>
            <a:r>
              <a:rPr lang="en-AU" baseline="-25000" dirty="0">
                <a:sym typeface="Wingdings" panose="05000000000000000000" pitchFamily="2" charset="2"/>
              </a:rPr>
              <a:t>2</a:t>
            </a:r>
            <a:endParaRPr lang="en-AU" dirty="0">
              <a:sym typeface="Wingdings" panose="05000000000000000000" pitchFamily="2" charset="2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79072"/>
              </p:ext>
            </p:extLst>
          </p:nvPr>
        </p:nvGraphicFramePr>
        <p:xfrm>
          <a:off x="9514800" y="1477695"/>
          <a:ext cx="2605964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the formula</a:t>
                      </a:r>
                      <a:r>
                        <a:rPr lang="en-AU" baseline="0" dirty="0"/>
                        <a:t> for carbon dioxide tell you about the elements in it and how many there are?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7005" b="26112"/>
          <a:stretch/>
        </p:blipFill>
        <p:spPr>
          <a:xfrm>
            <a:off x="4314150" y="4742597"/>
            <a:ext cx="5200650" cy="6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147143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What makes an equation balanced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448800" cy="5710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Formula Equations</a:t>
            </a:r>
          </a:p>
          <a:p>
            <a:r>
              <a:rPr lang="en-AU" dirty="0"/>
              <a:t>Mass is conserved in a chemical reaction.</a:t>
            </a:r>
          </a:p>
          <a:p>
            <a:r>
              <a:rPr lang="en-AU" dirty="0"/>
              <a:t>The number of atoms of each element is the same before the reaction and after the reaction.</a:t>
            </a:r>
          </a:p>
          <a:p>
            <a:endParaRPr lang="en-AU" dirty="0"/>
          </a:p>
          <a:p>
            <a:r>
              <a:rPr lang="en-AU" dirty="0"/>
              <a:t>When the number of atoms of each element are the same before and after, the equation is </a:t>
            </a:r>
            <a:r>
              <a:rPr lang="en-AU" b="1" dirty="0"/>
              <a:t>balanced.</a:t>
            </a:r>
            <a:endParaRPr lang="en-AU" dirty="0"/>
          </a:p>
          <a:p>
            <a:r>
              <a:rPr lang="en-AU" dirty="0"/>
              <a:t>For example, the equation	</a:t>
            </a:r>
            <a:r>
              <a:rPr lang="en-AU" b="1" dirty="0"/>
              <a:t>C + O</a:t>
            </a:r>
            <a:r>
              <a:rPr lang="en-AU" b="1" baseline="-25000" dirty="0"/>
              <a:t>2</a:t>
            </a:r>
            <a:r>
              <a:rPr lang="en-AU" b="1" dirty="0"/>
              <a:t> </a:t>
            </a:r>
            <a:r>
              <a:rPr lang="en-AU" b="1" dirty="0">
                <a:sym typeface="Wingdings" panose="05000000000000000000" pitchFamily="2" charset="2"/>
              </a:rPr>
              <a:t> CO</a:t>
            </a:r>
            <a:r>
              <a:rPr lang="en-AU" b="1" baseline="-25000" dirty="0">
                <a:sym typeface="Wingdings" panose="05000000000000000000" pitchFamily="2" charset="2"/>
              </a:rPr>
              <a:t>2</a:t>
            </a:r>
            <a:r>
              <a:rPr lang="en-AU" baseline="-25000" dirty="0">
                <a:sym typeface="Wingdings" panose="05000000000000000000" pitchFamily="2" charset="2"/>
              </a:rPr>
              <a:t>	</a:t>
            </a:r>
            <a:r>
              <a:rPr lang="en-AU" dirty="0">
                <a:sym typeface="Wingdings" panose="05000000000000000000" pitchFamily="2" charset="2"/>
              </a:rPr>
              <a:t>is balanced.</a:t>
            </a:r>
          </a:p>
          <a:p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There is one carbon atom on each side and two 		 oxygen atoms on each side.</a:t>
            </a:r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729451"/>
              </p:ext>
            </p:extLst>
          </p:nvPr>
        </p:nvGraphicFramePr>
        <p:xfrm>
          <a:off x="9514800" y="120337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Why</a:t>
                      </a:r>
                      <a:r>
                        <a:rPr lang="en-AU" baseline="0" dirty="0"/>
                        <a:t> is the number of atoms of each element the same in a reaction?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05570"/>
              </p:ext>
            </p:extLst>
          </p:nvPr>
        </p:nvGraphicFramePr>
        <p:xfrm>
          <a:off x="9514800" y="261267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equation below balanced</a:t>
                      </a:r>
                      <a:r>
                        <a:rPr lang="en-AU" baseline="0" dirty="0"/>
                        <a:t>? Explain why or why not.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599975" y="5278192"/>
            <a:ext cx="45207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/>
              <a:t>H</a:t>
            </a:r>
            <a:r>
              <a:rPr lang="en-AU" sz="3200" b="1" baseline="-25000" dirty="0"/>
              <a:t>2</a:t>
            </a:r>
            <a:r>
              <a:rPr lang="en-AU" sz="3200" b="1" dirty="0"/>
              <a:t>SO</a:t>
            </a:r>
            <a:r>
              <a:rPr lang="en-AU" sz="3200" b="1" baseline="-25000" dirty="0"/>
              <a:t>4</a:t>
            </a:r>
            <a:r>
              <a:rPr lang="en-AU" sz="3200" b="1" dirty="0"/>
              <a:t> + Na </a:t>
            </a:r>
            <a:r>
              <a:rPr lang="en-AU" sz="3200" b="1" dirty="0">
                <a:sym typeface="Wingdings" panose="05000000000000000000" pitchFamily="2" charset="2"/>
              </a:rPr>
              <a:t> NaSO</a:t>
            </a:r>
            <a:r>
              <a:rPr lang="en-AU" sz="3200" b="1" baseline="-25000" dirty="0">
                <a:sym typeface="Wingdings" panose="05000000000000000000" pitchFamily="2" charset="2"/>
              </a:rPr>
              <a:t>4</a:t>
            </a:r>
            <a:r>
              <a:rPr lang="en-AU" sz="3200" b="1" dirty="0">
                <a:sym typeface="Wingdings" panose="05000000000000000000" pitchFamily="2" charset="2"/>
              </a:rPr>
              <a:t> + H</a:t>
            </a:r>
            <a:r>
              <a:rPr lang="en-AU" sz="3200" b="1" baseline="-25000" dirty="0">
                <a:sym typeface="Wingdings" panose="05000000000000000000" pitchFamily="2" charset="2"/>
              </a:rPr>
              <a:t>2</a:t>
            </a:r>
            <a:endParaRPr lang="en-AU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7005" b="26112"/>
          <a:stretch/>
        </p:blipFill>
        <p:spPr>
          <a:xfrm>
            <a:off x="2583757" y="4368957"/>
            <a:ext cx="5200650" cy="6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3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7882</TotalTime>
  <Words>1859</Words>
  <Application>Microsoft Office PowerPoint</Application>
  <PresentationFormat>Widescreen</PresentationFormat>
  <Paragraphs>269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Conservation of Mass and Balancing Equations Year 9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Nathan Axtens</cp:lastModifiedBy>
  <cp:revision>300</cp:revision>
  <cp:lastPrinted>2017-04-18T22:41:05Z</cp:lastPrinted>
  <dcterms:created xsi:type="dcterms:W3CDTF">2017-01-28T08:32:28Z</dcterms:created>
  <dcterms:modified xsi:type="dcterms:W3CDTF">2020-10-22T01:46:02Z</dcterms:modified>
</cp:coreProperties>
</file>